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48" r:id="rId1"/>
    <p:sldMasterId id="2147483654" r:id="rId2"/>
  </p:sldMasterIdLst>
  <p:notesMasterIdLst>
    <p:notesMasterId r:id="rId15"/>
  </p:notesMasterIdLst>
  <p:sldIdLst>
    <p:sldId id="256" r:id="rId3"/>
    <p:sldId id="257" r:id="rId4"/>
    <p:sldId id="258" r:id="rId5"/>
    <p:sldId id="259" r:id="rId6"/>
    <p:sldId id="262" r:id="rId7"/>
    <p:sldId id="289" r:id="rId8"/>
    <p:sldId id="290" r:id="rId9"/>
    <p:sldId id="291" r:id="rId10"/>
    <p:sldId id="294" r:id="rId11"/>
    <p:sldId id="293" r:id="rId12"/>
    <p:sldId id="292" r:id="rId13"/>
    <p:sldId id="288" r:id="rId14"/>
  </p:sldIdLst>
  <p:sldSz cx="9144000" cy="5143500" type="screen16x9"/>
  <p:notesSz cx="9144000" cy="5143500"/>
  <p:embeddedFontLst>
    <p:embeddedFont>
      <p:font typeface="Arial Black" panose="020B0604020202020204" pitchFamily="34" charset="0"/>
      <p:bold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Open Sans" panose="020B0606030504020204" pitchFamily="34" charset="0"/>
      <p:regular r:id="rId21"/>
    </p:embeddedFont>
    <p:embeddedFont>
      <p:font typeface="PT Sans Narrow" panose="020B0506020203020204" pitchFamily="34" charset="77"/>
      <p:regular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2904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66"/>
    <p:restoredTop sz="94651"/>
  </p:normalViewPr>
  <p:slideViewPr>
    <p:cSldViewPr snapToGrid="0">
      <p:cViewPr varScale="1">
        <p:scale>
          <a:sx n="192" d="100"/>
          <a:sy n="192" d="100"/>
        </p:scale>
        <p:origin x="184" y="256"/>
      </p:cViewPr>
      <p:guideLst>
        <p:guide orient="horz" pos="2904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3.fntdata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font" Target="fonts/font6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2.fntdata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font" Target="fonts/font4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7.fntdata"/></Relationships>
</file>

<file path=ppt/media/image1.png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5180013" y="0"/>
            <a:ext cx="396240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028950" y="642938"/>
            <a:ext cx="3086100" cy="17367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914400" y="2474913"/>
            <a:ext cx="7315200" cy="2025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4886325"/>
            <a:ext cx="396240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5180013" y="4886325"/>
            <a:ext cx="396240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62c7962589_5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9" name="Google Shape;109;g62c7962589_5_59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62c7962589_5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6" name="Google Shape;116;g62c7962589_5_66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62c7962589_5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1" name="Google Shape;131;g62c7962589_5_79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None/>
            </a:pPr>
            <a:r>
              <a:rPr lang="en-US"/>
              <a:t>我们先给大家介绍Micro体系，先让各位对Micro有一定的认知，尔后我们再介绍Go-Micro框架。这个时候可能有朋友就会有疑问了，Micro与Go-Micro的关系是什么，这个疑问我曾经也有过，我接下来就给大家解释。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2c7962589_5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" name="Google Shape;138;g62c7962589_5_85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64a76758c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642938"/>
            <a:ext cx="3086100" cy="17367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64a76758ce_0_0:notes"/>
          <p:cNvSpPr txBox="1">
            <a:spLocks noGrp="1"/>
          </p:cNvSpPr>
          <p:nvPr>
            <p:ph type="body" idx="1"/>
          </p:nvPr>
        </p:nvSpPr>
        <p:spPr>
          <a:xfrm>
            <a:off x="914400" y="2474913"/>
            <a:ext cx="7315200" cy="2025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167" name="Google Shape;167;g64a76758ce_0_0:notes"/>
          <p:cNvSpPr txBox="1">
            <a:spLocks noGrp="1"/>
          </p:cNvSpPr>
          <p:nvPr>
            <p:ph type="sldNum" idx="12"/>
          </p:nvPr>
        </p:nvSpPr>
        <p:spPr>
          <a:xfrm>
            <a:off x="5180013" y="4886325"/>
            <a:ext cx="3962400" cy="2571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</a:pPr>
            <a:fld id="{00000000-1234-1234-1234-123412341234}" type="slidenum">
              <a:rPr lang="en-US"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64a76758c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642938"/>
            <a:ext cx="3086100" cy="17367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64a76758ce_0_0:notes"/>
          <p:cNvSpPr txBox="1">
            <a:spLocks noGrp="1"/>
          </p:cNvSpPr>
          <p:nvPr>
            <p:ph type="body" idx="1"/>
          </p:nvPr>
        </p:nvSpPr>
        <p:spPr>
          <a:xfrm>
            <a:off x="914400" y="2474913"/>
            <a:ext cx="7315200" cy="2025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其实还有network、tunnel等网络相关的工具，但是还没正式发布，这里我们不讲。</a:t>
            </a:r>
          </a:p>
        </p:txBody>
      </p:sp>
      <p:sp>
        <p:nvSpPr>
          <p:cNvPr id="167" name="Google Shape;167;g64a76758ce_0_0:notes"/>
          <p:cNvSpPr txBox="1">
            <a:spLocks noGrp="1"/>
          </p:cNvSpPr>
          <p:nvPr>
            <p:ph type="sldNum" idx="12"/>
          </p:nvPr>
        </p:nvSpPr>
        <p:spPr>
          <a:xfrm>
            <a:off x="5180013" y="4886325"/>
            <a:ext cx="3962400" cy="2571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</a:pPr>
            <a:fld id="{00000000-1234-1234-1234-123412341234}" type="slidenum">
              <a:rPr lang="en-US"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g62c7962589_5_6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9" name="Google Shape;719;g62c7962589_5_637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obj">
  <p:cSld name="OBJECT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384724" y="535134"/>
            <a:ext cx="8374551" cy="4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1371600" y="2880360"/>
            <a:ext cx="6400800" cy="1285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2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6" name="Google Shape;86;p12"/>
          <p:cNvSpPr txBox="1">
            <a:spLocks noGrp="1"/>
          </p:cNvSpPr>
          <p:nvPr>
            <p:ph type="sldNum" idx="12"/>
          </p:nvPr>
        </p:nvSpPr>
        <p:spPr>
          <a:xfrm>
            <a:off x="209733" y="45689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87" name="Google Shape;87;p12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18124" y="4206201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6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3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ldNum" idx="12"/>
          </p:nvPr>
        </p:nvSpPr>
        <p:spPr>
          <a:xfrm>
            <a:off x="205133" y="45081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91" name="Google Shape;91;p13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18124" y="4206201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cxnSp>
        <p:nvCxnSpPr>
          <p:cNvPr id="94" name="Google Shape;94;p1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5" name="Google Shape;95;p14"/>
          <p:cNvSpPr txBox="1">
            <a:spLocks noGrp="1"/>
          </p:cNvSpPr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subTitle" idx="1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7" name="Google Shape;97;p14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8" name="Google Shape;98;p14"/>
          <p:cNvSpPr txBox="1">
            <a:spLocks noGrp="1"/>
          </p:cNvSpPr>
          <p:nvPr>
            <p:ph type="sldNum" idx="12"/>
          </p:nvPr>
        </p:nvSpPr>
        <p:spPr>
          <a:xfrm>
            <a:off x="205133" y="45895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99" name="Google Shape;99;p14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18124" y="4206201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>
            <a:spLocks noGrp="1"/>
          </p:cNvSpPr>
          <p:nvPr>
            <p:ph type="body" idx="1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 panose="020B0506020203020204"/>
              <a:buNone/>
              <a:defRPr sz="2400"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1pPr>
          </a:lstStyle>
          <a:p>
            <a:endParaRPr/>
          </a:p>
        </p:txBody>
      </p:sp>
      <p:sp>
        <p:nvSpPr>
          <p:cNvPr id="102" name="Google Shape;102;p15"/>
          <p:cNvSpPr txBox="1">
            <a:spLocks noGrp="1"/>
          </p:cNvSpPr>
          <p:nvPr>
            <p:ph type="sldNum" idx="12"/>
          </p:nvPr>
        </p:nvSpPr>
        <p:spPr>
          <a:xfrm>
            <a:off x="154508" y="45988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103" name="Google Shape;103;p15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18124" y="4206201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>
            <a:spLocks noGrp="1"/>
          </p:cNvSpPr>
          <p:nvPr>
            <p:ph type="sldNum" idx="12"/>
          </p:nvPr>
        </p:nvSpPr>
        <p:spPr>
          <a:xfrm>
            <a:off x="172933" y="4548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106" name="Google Shape;106;p16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18124" y="4206201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563273" y="1712460"/>
            <a:ext cx="8017452" cy="1667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5400" b="0" i="0">
                <a:solidFill>
                  <a:schemeClr val="lt1"/>
                </a:solidFill>
                <a:latin typeface="Arial Black" panose="020B0A04020102020204"/>
                <a:ea typeface="Arial Black" panose="020B0A04020102020204"/>
                <a:cs typeface="Arial Black" panose="020B0A04020102020204"/>
                <a:sym typeface="Arial Black" panose="020B0A0402010202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1"/>
          </p:nvPr>
        </p:nvSpPr>
        <p:spPr>
          <a:xfrm>
            <a:off x="384724" y="1532699"/>
            <a:ext cx="7144384" cy="2909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>
                <a:solidFill>
                  <a:srgbClr val="A71C5D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>
  <p:cSld name="Title Only">
    <p:bg>
      <p:bgPr>
        <a:solidFill>
          <a:schemeClr val="lt1"/>
        </a:soli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567346"/>
            <a:ext cx="9144000" cy="2009139"/>
          </a:xfrm>
          <a:custGeom>
            <a:avLst/>
            <a:gdLst/>
            <a:ahLst/>
            <a:cxnLst/>
            <a:rect l="l" t="t" r="r" b="b"/>
            <a:pathLst>
              <a:path w="9144000" h="2009139" extrusionOk="0">
                <a:moveTo>
                  <a:pt x="0" y="0"/>
                </a:moveTo>
                <a:lnTo>
                  <a:pt x="9143981" y="0"/>
                </a:lnTo>
                <a:lnTo>
                  <a:pt x="9143981" y="2008796"/>
                </a:lnTo>
                <a:lnTo>
                  <a:pt x="0" y="2008796"/>
                </a:lnTo>
                <a:lnTo>
                  <a:pt x="0" y="0"/>
                </a:lnTo>
                <a:close/>
              </a:path>
            </a:pathLst>
          </a:custGeom>
          <a:solidFill>
            <a:srgbClr val="E81C6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30" name="Google Shape;30;p4"/>
          <p:cNvSpPr txBox="1">
            <a:spLocks noGrp="1"/>
          </p:cNvSpPr>
          <p:nvPr>
            <p:ph type="title"/>
          </p:nvPr>
        </p:nvSpPr>
        <p:spPr>
          <a:xfrm>
            <a:off x="563273" y="1712460"/>
            <a:ext cx="8017452" cy="1667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5400" b="0" i="0">
                <a:solidFill>
                  <a:schemeClr val="lt1"/>
                </a:solidFill>
                <a:latin typeface="Arial Black" panose="020B0A04020102020204"/>
                <a:ea typeface="Arial Black" panose="020B0A04020102020204"/>
                <a:cs typeface="Arial Black" panose="020B0A04020102020204"/>
                <a:sym typeface="Arial Black" panose="020B0A0402010202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Content">
  <p:cSld name="Two Content">
    <p:bg>
      <p:bgPr>
        <a:solidFill>
          <a:schemeClr val="lt1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/>
          <p:nvPr/>
        </p:nvSpPr>
        <p:spPr>
          <a:xfrm>
            <a:off x="0" y="0"/>
            <a:ext cx="4572000" cy="5143500"/>
          </a:xfrm>
          <a:custGeom>
            <a:avLst/>
            <a:gdLst/>
            <a:ahLst/>
            <a:cxnLst/>
            <a:rect l="l" t="t" r="r" b="b"/>
            <a:pathLst>
              <a:path w="4572000" h="5143500" extrusionOk="0">
                <a:moveTo>
                  <a:pt x="0" y="5143489"/>
                </a:moveTo>
                <a:lnTo>
                  <a:pt x="4571990" y="5143489"/>
                </a:lnTo>
                <a:lnTo>
                  <a:pt x="4571990" y="0"/>
                </a:lnTo>
                <a:lnTo>
                  <a:pt x="0" y="0"/>
                </a:lnTo>
                <a:lnTo>
                  <a:pt x="0" y="5143489"/>
                </a:lnTo>
                <a:close/>
              </a:path>
            </a:pathLst>
          </a:custGeom>
          <a:solidFill>
            <a:srgbClr val="E81C6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36" name="Google Shape;36;p5"/>
          <p:cNvSpPr/>
          <p:nvPr/>
        </p:nvSpPr>
        <p:spPr>
          <a:xfrm>
            <a:off x="4571991" y="174"/>
            <a:ext cx="4572000" cy="5143500"/>
          </a:xfrm>
          <a:custGeom>
            <a:avLst/>
            <a:gdLst/>
            <a:ahLst/>
            <a:cxnLst/>
            <a:rect l="l" t="t" r="r" b="b"/>
            <a:pathLst>
              <a:path w="4572000" h="5143500" extrusionOk="0">
                <a:moveTo>
                  <a:pt x="0" y="0"/>
                </a:moveTo>
                <a:lnTo>
                  <a:pt x="4571990" y="0"/>
                </a:lnTo>
                <a:lnTo>
                  <a:pt x="4571990" y="5143489"/>
                </a:lnTo>
                <a:lnTo>
                  <a:pt x="0" y="5143489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37" name="Google Shape;37;p5"/>
          <p:cNvSpPr/>
          <p:nvPr/>
        </p:nvSpPr>
        <p:spPr>
          <a:xfrm>
            <a:off x="5029664" y="4495491"/>
            <a:ext cx="577215" cy="0"/>
          </a:xfrm>
          <a:custGeom>
            <a:avLst/>
            <a:gdLst/>
            <a:ahLst/>
            <a:cxnLst/>
            <a:rect l="l" t="t" r="r" b="b"/>
            <a:pathLst>
              <a:path w="577214" h="120000" extrusionOk="0">
                <a:moveTo>
                  <a:pt x="0" y="0"/>
                </a:moveTo>
                <a:lnTo>
                  <a:pt x="577198" y="0"/>
                </a:lnTo>
              </a:path>
            </a:pathLst>
          </a:custGeom>
          <a:noFill/>
          <a:ln w="19025" cap="flat" cmpd="sng">
            <a:solidFill>
              <a:srgbClr val="E81C6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38" name="Google Shape;38;p5"/>
          <p:cNvSpPr txBox="1">
            <a:spLocks noGrp="1"/>
          </p:cNvSpPr>
          <p:nvPr>
            <p:ph type="title"/>
          </p:nvPr>
        </p:nvSpPr>
        <p:spPr>
          <a:xfrm>
            <a:off x="563273" y="1712460"/>
            <a:ext cx="8017452" cy="1667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5400" b="0" i="0">
                <a:solidFill>
                  <a:schemeClr val="lt1"/>
                </a:solidFill>
                <a:latin typeface="Arial Black" panose="020B0A04020102020204"/>
                <a:ea typeface="Arial Black" panose="020B0A04020102020204"/>
                <a:cs typeface="Arial Black" panose="020B0A04020102020204"/>
                <a:sym typeface="Arial Black" panose="020B0A0402010202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body" idx="1"/>
          </p:nvPr>
        </p:nvSpPr>
        <p:spPr>
          <a:xfrm>
            <a:off x="457200" y="1183005"/>
            <a:ext cx="3977640" cy="339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2"/>
          </p:nvPr>
        </p:nvSpPr>
        <p:spPr>
          <a:xfrm>
            <a:off x="4709160" y="1183005"/>
            <a:ext cx="3977640" cy="339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>
  <p:cSld name="Blank">
    <p:bg>
      <p:bgPr>
        <a:solidFill>
          <a:schemeClr val="lt1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4" name="Google Shape;54;p8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5" name="Google Shape;55;p8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56" name="Google Shape;56;p8"/>
          <p:cNvGrpSpPr/>
          <p:nvPr/>
        </p:nvGrpSpPr>
        <p:grpSpPr>
          <a:xfrm>
            <a:off x="1004144" y="1022025"/>
            <a:ext cx="7136669" cy="152400"/>
            <a:chOff x="1346429" y="1011300"/>
            <a:chExt cx="6452100" cy="152400"/>
          </a:xfrm>
        </p:grpSpPr>
        <p:cxnSp>
          <p:nvCxnSpPr>
            <p:cNvPr id="57" name="Google Shape;57;p8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8" name="Google Shape;58;p8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59" name="Google Shape;59;p8"/>
          <p:cNvGrpSpPr/>
          <p:nvPr/>
        </p:nvGrpSpPr>
        <p:grpSpPr>
          <a:xfrm>
            <a:off x="1004151" y="3969100"/>
            <a:ext cx="7136669" cy="152400"/>
            <a:chOff x="1346435" y="3969088"/>
            <a:chExt cx="6452100" cy="152400"/>
          </a:xfrm>
        </p:grpSpPr>
        <p:cxnSp>
          <p:nvCxnSpPr>
            <p:cNvPr id="60" name="Google Shape;60;p8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1" name="Google Shape;61;p8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62" name="Google Shape;62;p8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sldNum" idx="12"/>
          </p:nvPr>
        </p:nvSpPr>
        <p:spPr>
          <a:xfrm>
            <a:off x="111258" y="471236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65" name="Google Shape;65;p8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40799" y="4217551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9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68" name="Google Shape;68;p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sldNum" idx="12"/>
          </p:nvPr>
        </p:nvSpPr>
        <p:spPr>
          <a:xfrm>
            <a:off x="167983" y="461055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71" name="Google Shape;71;p9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26399" y="4172176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0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4" name="Google Shape;74;p10"/>
          <p:cNvSpPr txBox="1">
            <a:spLocks noGrp="1"/>
          </p:cNvSpPr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0"/>
          <p:cNvSpPr txBox="1">
            <a:spLocks noGrp="1"/>
          </p:cNvSpPr>
          <p:nvPr>
            <p:ph type="sldNum" idx="12"/>
          </p:nvPr>
        </p:nvSpPr>
        <p:spPr>
          <a:xfrm>
            <a:off x="145283" y="458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76" name="Google Shape;76;p10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63474" y="4183526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 夜读（中浅蓝）" type="twoColTx">
  <p:cSld name="TITLE_AND_TWO_COLUMNS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body" idx="1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body" idx="2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1" name="Google Shape;81;p11"/>
          <p:cNvSpPr txBox="1">
            <a:spLocks noGrp="1"/>
          </p:cNvSpPr>
          <p:nvPr>
            <p:ph type="sldNum" idx="12"/>
          </p:nvPr>
        </p:nvSpPr>
        <p:spPr>
          <a:xfrm>
            <a:off x="111258" y="46826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82" name="Google Shape;82;p11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18124" y="4206201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10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/>
          <p:nvPr/>
        </p:nvSpPr>
        <p:spPr>
          <a:xfrm>
            <a:off x="429199" y="1275574"/>
            <a:ext cx="614680" cy="0"/>
          </a:xfrm>
          <a:custGeom>
            <a:avLst/>
            <a:gdLst/>
            <a:ahLst/>
            <a:cxnLst/>
            <a:rect l="l" t="t" r="r" b="b"/>
            <a:pathLst>
              <a:path w="614680" h="120000" extrusionOk="0">
                <a:moveTo>
                  <a:pt x="0" y="0"/>
                </a:moveTo>
                <a:lnTo>
                  <a:pt x="614098" y="0"/>
                </a:lnTo>
              </a:path>
            </a:pathLst>
          </a:custGeom>
          <a:noFill/>
          <a:ln w="19025" cap="flat" cmpd="sng">
            <a:solidFill>
              <a:srgbClr val="42424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1" name="Google Shape;11;p1"/>
          <p:cNvSpPr txBox="1">
            <a:spLocks noGrp="1"/>
          </p:cNvSpPr>
          <p:nvPr>
            <p:ph type="title"/>
          </p:nvPr>
        </p:nvSpPr>
        <p:spPr>
          <a:xfrm>
            <a:off x="563273" y="1712460"/>
            <a:ext cx="8017452" cy="1667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5400" b="0" i="0" u="none" strike="noStrike" cap="none">
                <a:solidFill>
                  <a:schemeClr val="lt1"/>
                </a:solidFill>
                <a:latin typeface="Arial Black" panose="020B0A04020102020204"/>
                <a:ea typeface="Arial Black" panose="020B0A04020102020204"/>
                <a:cs typeface="Arial Black" panose="020B0A04020102020204"/>
                <a:sym typeface="Arial Black" panose="020B0A0402010202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body" idx="1"/>
          </p:nvPr>
        </p:nvSpPr>
        <p:spPr>
          <a:xfrm>
            <a:off x="384724" y="1532699"/>
            <a:ext cx="7144384" cy="2909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A71C5D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15" name="Google Shape;15;p1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 u="none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 panose="020B0606030504020204"/>
              <a:buChar char="●"/>
              <a:defRPr sz="18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○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■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●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○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■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●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○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 panose="020B0606030504020204"/>
              <a:buChar char="■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sldNum" idx="12"/>
          </p:nvPr>
        </p:nvSpPr>
        <p:spPr>
          <a:xfrm>
            <a:off x="186708" y="45390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52" name="Google Shape;52;p7"/>
          <p:cNvPicPr preferRelativeResize="0"/>
          <p:nvPr/>
        </p:nvPicPr>
        <p:blipFill rotWithShape="1">
          <a:blip r:embed="rId11"/>
          <a:srcRect/>
          <a:stretch>
            <a:fillRect/>
          </a:stretch>
        </p:blipFill>
        <p:spPr>
          <a:xfrm>
            <a:off x="8140799" y="4217551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  <p:sldLayoutId id="2147483658" r:id="rId4"/>
    <p:sldLayoutId id="2147483659" r:id="rId5"/>
    <p:sldLayoutId id="2147483660" r:id="rId6"/>
    <p:sldLayoutId id="2147483661" r:id="rId7"/>
    <p:sldLayoutId id="2147483662" r:id="rId8"/>
    <p:sldLayoutId id="2147483663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micro.mu/" TargetMode="External"/><Relationship Id="rId7" Type="http://schemas.openxmlformats.org/officeDocument/2006/relationships/image" Target="../media/image3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://github.com/micro-in-cn" TargetMode="External"/><Relationship Id="rId5" Type="http://schemas.openxmlformats.org/officeDocument/2006/relationships/hyperlink" Target="https://github.com/micro" TargetMode="External"/><Relationship Id="rId4" Type="http://schemas.openxmlformats.org/officeDocument/2006/relationships/image" Target="../media/image9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ro-in-cn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/>
              <a:t>Go-Micro  </a:t>
            </a:r>
            <a:r>
              <a:rPr lang="zh-CN" altLang="en-US" sz="4400"/>
              <a:t>编写微服务</a:t>
            </a:r>
            <a:endParaRPr lang="en-US" sz="440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/>
              <a:t>Micro </a:t>
            </a:r>
            <a:r>
              <a:rPr lang="zh-CN" altLang="en-US">
                <a:ea typeface="宋体" panose="02010600030101010101" pitchFamily="2" charset="-122"/>
              </a:rPr>
              <a:t>中国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/>
              <a:t>2019-1</a:t>
            </a:r>
            <a:r>
              <a:rPr lang="en-US" altLang="zh-CN"/>
              <a:t>2</a:t>
            </a:r>
            <a:r>
              <a:rPr lang="en-US"/>
              <a:t>-</a:t>
            </a:r>
            <a:r>
              <a:rPr lang="en-US" altLang="zh-CN"/>
              <a:t>19</a:t>
            </a:r>
            <a:endParaRPr lang="en-US"/>
          </a:p>
        </p:txBody>
      </p:sp>
      <p:sp>
        <p:nvSpPr>
          <p:cNvPr id="113" name="Google Shape;113;p17"/>
          <p:cNvSpPr txBox="1">
            <a:spLocks noGrp="1"/>
          </p:cNvSpPr>
          <p:nvPr>
            <p:ph type="sldNum" idx="12"/>
          </p:nvPr>
        </p:nvSpPr>
        <p:spPr>
          <a:xfrm>
            <a:off x="111258" y="471236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1</a:t>
            </a:fld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13423-5BC2-A442-A59C-8429FD171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如何改变微服务参数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E5FD1F-068F-5C45-9A2C-4ED3392857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/>
              <a:t>1.</a:t>
            </a:r>
            <a:r>
              <a:rPr kumimoji="1" lang="zh-CN" altLang="en-US"/>
              <a:t> 框架</a:t>
            </a:r>
            <a:r>
              <a:rPr kumimoji="1" lang="en-US" altLang="zh-CN"/>
              <a:t>API</a:t>
            </a:r>
          </a:p>
          <a:p>
            <a:r>
              <a:rPr kumimoji="1" lang="en-US" altLang="zh-CN"/>
              <a:t>2.</a:t>
            </a:r>
            <a:r>
              <a:rPr kumimoji="1" lang="zh-CN" altLang="en-US"/>
              <a:t> </a:t>
            </a:r>
            <a:r>
              <a:rPr kumimoji="1" lang="en-US" altLang="zh-CN"/>
              <a:t>ENV</a:t>
            </a:r>
            <a:r>
              <a:rPr kumimoji="1" lang="zh-CN" altLang="en-US"/>
              <a:t> 环境变量</a:t>
            </a:r>
            <a:endParaRPr kumimoji="1" lang="en-US" altLang="zh-CN"/>
          </a:p>
          <a:p>
            <a:r>
              <a:rPr kumimoji="1" lang="en-US" altLang="zh-CN"/>
              <a:t>3.</a:t>
            </a:r>
            <a:r>
              <a:rPr kumimoji="1" lang="zh-CN" altLang="en-US"/>
              <a:t> </a:t>
            </a:r>
            <a:r>
              <a:rPr kumimoji="1" lang="en-US" altLang="zh-CN"/>
              <a:t>CLI</a:t>
            </a:r>
            <a:r>
              <a:rPr kumimoji="1" lang="zh-CN" altLang="en-US"/>
              <a:t> 命令行参数</a:t>
            </a:r>
            <a:endParaRPr kumimoji="1" lang="en-US" altLang="zh-CN"/>
          </a:p>
          <a:p>
            <a:r>
              <a:rPr kumimoji="1" lang="zh-CN" altLang="en-US"/>
              <a:t>同时声明：</a:t>
            </a:r>
            <a:r>
              <a:rPr kumimoji="1" lang="en-US" altLang="zh-CN"/>
              <a:t>1&lt;2&lt;3</a:t>
            </a:r>
          </a:p>
          <a:p>
            <a:r>
              <a:rPr kumimoji="1" lang="zh-CN" altLang="en-US"/>
              <a:t>如何查找参数与变量名（</a:t>
            </a:r>
            <a:r>
              <a:rPr kumimoji="1" lang="en-US" altLang="zh-CN"/>
              <a:t>--help</a:t>
            </a:r>
            <a:r>
              <a:rPr kumimoji="1" lang="zh-CN" altLang="en-US"/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7379236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AA875-B5F0-4748-BAC1-BA29D90EB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Web</a:t>
            </a:r>
            <a:endParaRPr kumimoji="1"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4CD8D6-DB0B-2B4D-AD74-7403AE5A20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922548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p4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/>
              <a:t>谢谢大家</a:t>
            </a:r>
          </a:p>
        </p:txBody>
      </p:sp>
      <p:sp>
        <p:nvSpPr>
          <p:cNvPr id="722" name="Google Shape;722;p49"/>
          <p:cNvSpPr txBox="1">
            <a:spLocks noGrp="1"/>
          </p:cNvSpPr>
          <p:nvPr>
            <p:ph type="sldNum" idx="12"/>
          </p:nvPr>
        </p:nvSpPr>
        <p:spPr>
          <a:xfrm>
            <a:off x="167983" y="461055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12</a:t>
            </a:fld>
            <a:endParaRPr lang="en-US"/>
          </a:p>
        </p:txBody>
      </p:sp>
      <p:sp>
        <p:nvSpPr>
          <p:cNvPr id="723" name="Google Shape;723;p49"/>
          <p:cNvSpPr txBox="1"/>
          <p:nvPr/>
        </p:nvSpPr>
        <p:spPr>
          <a:xfrm>
            <a:off x="1636090" y="1456472"/>
            <a:ext cx="1122680" cy="28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sng" strike="noStrike" cap="none">
                <a:solidFill>
                  <a:schemeClr val="hlink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  <a:hlinkClick r:id="rId3"/>
              </a:rPr>
              <a:t>micro.mu</a:t>
            </a:r>
            <a:endParaRPr sz="18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724" name="Google Shape;724;p49"/>
          <p:cNvSpPr txBox="1"/>
          <p:nvPr/>
        </p:nvSpPr>
        <p:spPr>
          <a:xfrm>
            <a:off x="372176" y="3620866"/>
            <a:ext cx="108234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资源链接：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25" name="Google Shape;725;p49"/>
          <p:cNvSpPr txBox="1"/>
          <p:nvPr/>
        </p:nvSpPr>
        <p:spPr>
          <a:xfrm>
            <a:off x="304800" y="1476364"/>
            <a:ext cx="11430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官方站点: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26" name="Google Shape;726;p49"/>
          <p:cNvSpPr txBox="1"/>
          <p:nvPr/>
        </p:nvSpPr>
        <p:spPr>
          <a:xfrm>
            <a:off x="304800" y="1860403"/>
            <a:ext cx="114300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微信公众号: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727" name="Google Shape;727;p49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1538544" y="1803812"/>
            <a:ext cx="1078846" cy="1078846"/>
          </a:xfrm>
          <a:prstGeom prst="rect">
            <a:avLst/>
          </a:prstGeom>
          <a:noFill/>
          <a:ln>
            <a:noFill/>
          </a:ln>
        </p:spPr>
      </p:pic>
      <p:sp>
        <p:nvSpPr>
          <p:cNvPr id="728" name="Google Shape;728;p49"/>
          <p:cNvSpPr txBox="1"/>
          <p:nvPr/>
        </p:nvSpPr>
        <p:spPr>
          <a:xfrm>
            <a:off x="405794" y="3074983"/>
            <a:ext cx="114300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提问: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29" name="Google Shape;729;p49"/>
          <p:cNvSpPr txBox="1"/>
          <p:nvPr/>
        </p:nvSpPr>
        <p:spPr>
          <a:xfrm>
            <a:off x="457200" y="3943350"/>
            <a:ext cx="4644476" cy="8694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sng" strike="noStrike" cap="none">
                <a:solidFill>
                  <a:schemeClr val="hlink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  <a:hlinkClick r:id="rId5"/>
              </a:rPr>
              <a:t>Micro</a:t>
            </a:r>
            <a:endParaRPr sz="1800" b="0" i="0" u="sng" strike="noStrike" cap="none">
              <a:solidFill>
                <a:srgbClr val="01AED1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-US" sz="1400" b="0" i="0" u="sng" strike="noStrike" cap="none">
                <a:solidFill>
                  <a:schemeClr val="hlink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  <a:hlinkClick r:id="rId6"/>
              </a:rPr>
              <a:t>Micro中国站</a:t>
            </a:r>
            <a:endParaRPr sz="14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50973" y="1827589"/>
            <a:ext cx="1084935" cy="106997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 altLang="zh-CN"/>
              <a:t>Micro</a:t>
            </a:r>
            <a:r>
              <a:rPr lang="zh-CN" altLang="en-US"/>
              <a:t>中国站</a:t>
            </a:r>
            <a:endParaRPr lang="en-US"/>
          </a:p>
        </p:txBody>
      </p:sp>
      <p:sp>
        <p:nvSpPr>
          <p:cNvPr id="119" name="Google Shape;119;p18"/>
          <p:cNvSpPr txBox="1">
            <a:spLocks noGrp="1"/>
          </p:cNvSpPr>
          <p:nvPr>
            <p:ph type="sldNum" idx="12"/>
          </p:nvPr>
        </p:nvSpPr>
        <p:spPr>
          <a:xfrm>
            <a:off x="167983" y="461055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2</a:t>
            </a:fld>
            <a:endParaRPr lang="en-US"/>
          </a:p>
        </p:txBody>
      </p:sp>
      <p:sp>
        <p:nvSpPr>
          <p:cNvPr id="120" name="Google Shape;120;p18"/>
          <p:cNvSpPr txBox="1"/>
          <p:nvPr/>
        </p:nvSpPr>
        <p:spPr>
          <a:xfrm>
            <a:off x="462280" y="1242875"/>
            <a:ext cx="3042920" cy="28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Since</a:t>
            </a:r>
            <a:r>
              <a:rPr lang="zh-CN" altLang="en-US" sz="18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 </a:t>
            </a:r>
            <a:r>
              <a:rPr lang="en-US" altLang="zh-CN" sz="18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2019-02</a:t>
            </a:r>
            <a:endParaRPr sz="18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122" name="Google Shape;122;p18"/>
          <p:cNvSpPr txBox="1"/>
          <p:nvPr/>
        </p:nvSpPr>
        <p:spPr>
          <a:xfrm>
            <a:off x="462280" y="1623148"/>
            <a:ext cx="3120476" cy="28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lvl="0"/>
            <a:r>
              <a:rPr lang="en-US">
                <a:hlinkClick r:id="rId3"/>
              </a:rPr>
              <a:t>https://github.com/micro-in-cn</a:t>
            </a:r>
            <a:endParaRPr u="sng">
              <a:solidFill>
                <a:srgbClr val="01AED1"/>
              </a:solidFill>
              <a:latin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128" name="Google Shape;128;p18"/>
          <p:cNvSpPr/>
          <p:nvPr/>
        </p:nvSpPr>
        <p:spPr>
          <a:xfrm>
            <a:off x="7743870" y="721831"/>
            <a:ext cx="1120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rPr>
              <a:t>Micro</a:t>
            </a:r>
            <a:r>
              <a:rPr lang="zh-CN" altLang="en-US" b="1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rPr>
              <a:t> 中国</a:t>
            </a:r>
            <a:endParaRPr sz="3600" b="1" i="0" u="none" strike="noStrike" cap="none">
              <a:solidFill>
                <a:schemeClr val="accent1"/>
              </a:solidFill>
              <a:latin typeface="PT Sans Narrow" panose="020B0506020203020204"/>
              <a:ea typeface="PT Sans Narrow" panose="020B0506020203020204"/>
              <a:cs typeface="PT Sans Narrow" panose="020B0506020203020204"/>
              <a:sym typeface="PT Sans Narrow" panose="020B0506020203020204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218" y="2026017"/>
            <a:ext cx="1638300" cy="16383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9857" y="2026017"/>
            <a:ext cx="1638301" cy="161570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389857" y="3641721"/>
            <a:ext cx="19287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/>
              <a:t>扫码加群，备注</a:t>
            </a:r>
            <a:r>
              <a:rPr kumimoji="1" lang="en-US" altLang="zh-CN"/>
              <a:t>github</a:t>
            </a:r>
            <a:endParaRPr kumimoji="1" lang="zh-CN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463772" y="3641720"/>
            <a:ext cx="1519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/>
              <a:t>Micro</a:t>
            </a:r>
            <a:r>
              <a:rPr kumimoji="1" lang="zh-CN" altLang="en-US"/>
              <a:t>中国公众号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/>
              <a:t>主题</a:t>
            </a:r>
          </a:p>
        </p:txBody>
      </p:sp>
      <p:sp>
        <p:nvSpPr>
          <p:cNvPr id="134" name="Google Shape;134;p19"/>
          <p:cNvSpPr txBox="1">
            <a:spLocks noGrp="1"/>
          </p:cNvSpPr>
          <p:nvPr>
            <p:ph type="sldNum" idx="12"/>
          </p:nvPr>
        </p:nvSpPr>
        <p:spPr>
          <a:xfrm>
            <a:off x="167983" y="461055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3</a:t>
            </a:fld>
            <a:endParaRPr lang="en-US"/>
          </a:p>
        </p:txBody>
      </p:sp>
      <p:sp>
        <p:nvSpPr>
          <p:cNvPr id="135" name="Google Shape;135;p19"/>
          <p:cNvSpPr txBox="1"/>
          <p:nvPr/>
        </p:nvSpPr>
        <p:spPr>
          <a:xfrm>
            <a:off x="419428" y="1216585"/>
            <a:ext cx="6609080" cy="24332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3556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AutoNum type="arabicPeriod"/>
            </a:pPr>
            <a:r>
              <a:rPr lang="zh-CN" alt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使用</a:t>
            </a:r>
            <a:r>
              <a:rPr lang="en-US" altLang="zh-CN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Go-Micro</a:t>
            </a:r>
            <a:r>
              <a:rPr lang="zh-CN" alt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编写微服务</a:t>
            </a:r>
            <a:endParaRPr lang="en-US" altLang="zh-CN">
              <a:solidFill>
                <a:srgbClr val="424242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  <a:p>
            <a:pPr marL="3556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AutoNum type="arabicPeriod"/>
            </a:pPr>
            <a:r>
              <a:rPr lang="zh-CN" alt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示例架构，使用微服务进行两个数学计算并返回结果</a:t>
            </a:r>
            <a:endParaRPr lang="en-US" altLang="zh-CN" sz="1400" b="0" i="0" u="none" strike="noStrike" cap="none">
              <a:solidFill>
                <a:srgbClr val="424242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  <a:p>
            <a:pPr marL="3556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AutoNum type="arabicPeriod"/>
            </a:pPr>
            <a:r>
              <a:rPr lang="zh-CN" altLang="en-US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微服务</a:t>
            </a:r>
            <a:r>
              <a:rPr lang="en-US" altLang="zh-CN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Srv</a:t>
            </a:r>
            <a:r>
              <a:rPr lang="zh-CN" altLang="en-US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、</a:t>
            </a:r>
            <a:r>
              <a:rPr lang="en-US" altLang="zh-CN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Web</a:t>
            </a:r>
            <a:r>
              <a:rPr lang="zh-CN" altLang="en-US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、</a:t>
            </a:r>
            <a:r>
              <a:rPr lang="en-US" altLang="zh-CN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API</a:t>
            </a:r>
          </a:p>
          <a:p>
            <a:pPr marL="355600" indent="-342900">
              <a:buSzPts val="1400"/>
              <a:buFont typeface="Arial" panose="020B0604020202020204"/>
              <a:buAutoNum type="arabicPeriod"/>
            </a:pPr>
            <a:r>
              <a:rPr lang="zh-CN" altLang="en-US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异步消息与</a:t>
            </a:r>
            <a:r>
              <a:rPr lang="en-US" altLang="zh-CN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Broker</a:t>
            </a:r>
          </a:p>
          <a:p>
            <a:pPr marL="355600" lvl="0" indent="-342900">
              <a:buSzPts val="1400"/>
              <a:buFont typeface="Arial" panose="020B0604020202020204"/>
              <a:buAutoNum type="arabicPeriod"/>
            </a:pPr>
            <a:r>
              <a:rPr lang="zh-CN" altLang="en-US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鉴权与</a:t>
            </a:r>
            <a:r>
              <a:rPr lang="en-US" altLang="zh-CN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Wrapper</a:t>
            </a:r>
          </a:p>
          <a:p>
            <a:pPr marL="3556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AutoNum type="arabicPeriod"/>
            </a:pPr>
            <a:r>
              <a:rPr lang="en-US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Selector</a:t>
            </a:r>
            <a:r>
              <a:rPr lang="zh-CN" altLang="en-US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选择器</a:t>
            </a:r>
            <a:endParaRPr lang="en-US" altLang="zh-CN">
              <a:solidFill>
                <a:srgbClr val="424242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  <a:p>
            <a:pPr marL="355600" lvl="0" indent="-342900">
              <a:buSzPts val="1400"/>
              <a:buFont typeface="Arial" panose="020B0604020202020204"/>
              <a:buAutoNum type="arabicPeriod"/>
            </a:pPr>
            <a:r>
              <a:rPr lang="en-US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Micro API</a:t>
            </a:r>
            <a:r>
              <a:rPr lang="zh-CN" altLang="en-US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网关浅讲</a:t>
            </a:r>
          </a:p>
          <a:p>
            <a:pPr marL="355600" lvl="0" indent="-342900">
              <a:buSzPts val="1400"/>
              <a:buFont typeface="Arial" panose="020B0604020202020204"/>
              <a:buAutoNum type="arabicPeriod"/>
            </a:pPr>
            <a:r>
              <a:rPr lang="zh-CN" altLang="en-US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日志收集（基于</a:t>
            </a:r>
            <a:r>
              <a:rPr lang="en-US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Zap）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>
            <a:spLocks noGrp="1"/>
          </p:cNvSpPr>
          <p:nvPr>
            <p:ph type="title"/>
          </p:nvPr>
        </p:nvSpPr>
        <p:spPr>
          <a:xfrm>
            <a:off x="271359" y="935823"/>
            <a:ext cx="8571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 altLang="zh-CN"/>
              <a:t>Go-Micro</a:t>
            </a:r>
            <a:r>
              <a:rPr lang="zh-CN" altLang="en-US"/>
              <a:t>微服务组件</a:t>
            </a:r>
            <a:endParaRPr lang="en-US"/>
          </a:p>
        </p:txBody>
      </p:sp>
      <p:sp>
        <p:nvSpPr>
          <p:cNvPr id="141" name="Google Shape;141;p20"/>
          <p:cNvSpPr txBox="1">
            <a:spLocks noGrp="1"/>
          </p:cNvSpPr>
          <p:nvPr>
            <p:ph type="sldNum" idx="12"/>
          </p:nvPr>
        </p:nvSpPr>
        <p:spPr>
          <a:xfrm>
            <a:off x="145283" y="458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4</a:t>
            </a:fld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/>
              <a:t>核心组件</a:t>
            </a:r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042" y="1278609"/>
            <a:ext cx="7553916" cy="1725029"/>
          </a:xfrm>
          <a:prstGeom prst="rect">
            <a:avLst/>
          </a:prstGeom>
        </p:spPr>
      </p:pic>
      <p:sp>
        <p:nvSpPr>
          <p:cNvPr id="6" name="Google Shape;297;p31"/>
          <p:cNvSpPr txBox="1"/>
          <p:nvPr/>
        </p:nvSpPr>
        <p:spPr>
          <a:xfrm>
            <a:off x="795042" y="3289702"/>
            <a:ext cx="3374218" cy="22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Client：</a:t>
            </a:r>
            <a:r>
              <a:rPr lang="en-US" sz="1400" b="0" i="0" u="none" strike="noStrike" cap="none">
                <a:solidFill>
                  <a:srgbClr val="FF0000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发送</a:t>
            </a: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RPC请求与广播消息</a:t>
            </a:r>
            <a:endParaRPr sz="1400" b="0" i="0" u="none" strike="noStrike" cap="none">
              <a:solidFill>
                <a:srgbClr val="FF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7" name="Google Shape;298;p31"/>
          <p:cNvSpPr txBox="1"/>
          <p:nvPr/>
        </p:nvSpPr>
        <p:spPr>
          <a:xfrm>
            <a:off x="795042" y="3579993"/>
            <a:ext cx="3374218" cy="22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Server：</a:t>
            </a:r>
            <a:r>
              <a:rPr lang="en-US" sz="1400" b="0" i="0" u="none" strike="noStrike" cap="none">
                <a:solidFill>
                  <a:srgbClr val="FF0000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接收</a:t>
            </a: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RPC请求与消费消息</a:t>
            </a:r>
            <a:endParaRPr sz="1400" b="0" i="0" u="none" strike="noStrike" cap="none">
              <a:solidFill>
                <a:srgbClr val="FF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8" name="Google Shape;299;p31"/>
          <p:cNvSpPr txBox="1"/>
          <p:nvPr/>
        </p:nvSpPr>
        <p:spPr>
          <a:xfrm>
            <a:off x="5282189" y="3124561"/>
            <a:ext cx="3374218" cy="22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Broker：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异步通信组件</a:t>
            </a:r>
            <a:endParaRPr sz="14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9" name="Google Shape;300;p31"/>
          <p:cNvSpPr txBox="1"/>
          <p:nvPr/>
        </p:nvSpPr>
        <p:spPr>
          <a:xfrm>
            <a:off x="5282189" y="3392282"/>
            <a:ext cx="3374218" cy="22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Codec：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数据编码组件</a:t>
            </a:r>
            <a:endParaRPr sz="14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10" name="Google Shape;301;p31"/>
          <p:cNvSpPr txBox="1"/>
          <p:nvPr/>
        </p:nvSpPr>
        <p:spPr>
          <a:xfrm>
            <a:off x="5282189" y="3657698"/>
            <a:ext cx="3374218" cy="22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Registry：服务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注册组件</a:t>
            </a:r>
            <a:endParaRPr sz="14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11" name="Google Shape;302;p31"/>
          <p:cNvSpPr txBox="1"/>
          <p:nvPr/>
        </p:nvSpPr>
        <p:spPr>
          <a:xfrm>
            <a:off x="5282189" y="4187902"/>
            <a:ext cx="3374218" cy="22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Transport：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同步通信组件</a:t>
            </a:r>
            <a:endParaRPr sz="14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12" name="Google Shape;303;p31"/>
          <p:cNvSpPr txBox="1"/>
          <p:nvPr/>
        </p:nvSpPr>
        <p:spPr>
          <a:xfrm>
            <a:off x="5282189" y="3922800"/>
            <a:ext cx="3374218" cy="22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Selector：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客户端均衡器</a:t>
            </a:r>
            <a:endParaRPr sz="14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/>
              <a:t>示例架构</a:t>
            </a:r>
            <a:endParaRPr lang="en-US"/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2DD25124-AE29-441C-A0A9-21DAE5C49CF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4C6F4AF-003A-4630-8B6B-ECD54B9E4D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451" y="1152425"/>
            <a:ext cx="6400298" cy="362141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7990D-CCEB-4F5A-B787-4521DB395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服务类型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7B025B-0577-4EB7-97AE-FEC6F127BC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266325"/>
            <a:ext cx="8520600" cy="1236595"/>
          </a:xfrm>
        </p:spPr>
        <p:txBody>
          <a:bodyPr/>
          <a:lstStyle/>
          <a:p>
            <a:r>
              <a:rPr lang="en-US" altLang="zh-CN" dirty="0"/>
              <a:t>SRV</a:t>
            </a:r>
            <a:r>
              <a:rPr lang="zh-CN" altLang="en-US" dirty="0"/>
              <a:t>：内部</a:t>
            </a:r>
            <a:r>
              <a:rPr lang="en-US" altLang="zh-CN" dirty="0"/>
              <a:t>RPC</a:t>
            </a:r>
            <a:r>
              <a:rPr lang="zh-CN" altLang="en-US" dirty="0"/>
              <a:t>服务</a:t>
            </a:r>
            <a:endParaRPr lang="en-US" altLang="zh-CN" dirty="0"/>
          </a:p>
          <a:p>
            <a:r>
              <a:rPr lang="en-US" altLang="zh-CN" dirty="0"/>
              <a:t>API</a:t>
            </a:r>
            <a:r>
              <a:rPr lang="zh-CN" altLang="en-US" dirty="0"/>
              <a:t>：对外</a:t>
            </a:r>
            <a:r>
              <a:rPr lang="en-US" altLang="zh-CN" dirty="0"/>
              <a:t>API</a:t>
            </a:r>
            <a:r>
              <a:rPr lang="zh-CN" altLang="en-US" dirty="0"/>
              <a:t>服务</a:t>
            </a:r>
            <a:endParaRPr lang="en-US" altLang="zh-CN" dirty="0"/>
          </a:p>
          <a:p>
            <a:r>
              <a:rPr lang="en-US" altLang="zh-CN" dirty="0"/>
              <a:t>Web</a:t>
            </a:r>
            <a:r>
              <a:rPr lang="zh-CN" altLang="en-US" dirty="0"/>
              <a:t>：对外</a:t>
            </a:r>
            <a:r>
              <a:rPr lang="en-US" altLang="zh-CN" dirty="0"/>
              <a:t>Web</a:t>
            </a:r>
            <a:r>
              <a:rPr lang="zh-CN" altLang="en-US" dirty="0"/>
              <a:t>服务</a:t>
            </a:r>
          </a:p>
        </p:txBody>
      </p:sp>
    </p:spTree>
    <p:extLst>
      <p:ext uri="{BB962C8B-B14F-4D97-AF65-F5344CB8AC3E}">
        <p14:creationId xmlns:p14="http://schemas.microsoft.com/office/powerpoint/2010/main" val="11666023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7E525-32E8-4095-9469-DFE4A0958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SRV</a:t>
            </a:r>
            <a:endParaRPr lang="zh-CN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7136AF-BB23-4CF8-9AA6-D4E86332C1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266325"/>
            <a:ext cx="4053392" cy="3302700"/>
          </a:xfrm>
        </p:spPr>
        <p:txBody>
          <a:bodyPr/>
          <a:lstStyle/>
          <a:p>
            <a:r>
              <a:rPr lang="zh-CN" altLang="en-US" dirty="0"/>
              <a:t>自定义</a:t>
            </a:r>
            <a:r>
              <a:rPr lang="en-US" altLang="zh-CN" dirty="0"/>
              <a:t>Proto</a:t>
            </a:r>
            <a:r>
              <a:rPr lang="zh-CN" altLang="en-US" dirty="0"/>
              <a:t>原型声明接口能力</a:t>
            </a:r>
            <a:endParaRPr lang="en-US" altLang="zh-CN" dirty="0"/>
          </a:p>
          <a:p>
            <a:endParaRPr lang="zh-CN" alt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D6E32CE-8069-45E4-8972-9FB21F8E4A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6818" y="1504380"/>
            <a:ext cx="4028571" cy="2561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3136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E25CB0C-6FA0-A64D-92F3-3DCF94F655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44" y="862824"/>
            <a:ext cx="9144000" cy="64365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6476491-BC8F-2643-8E99-7C41F9782B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588" y="1692399"/>
            <a:ext cx="7124700" cy="302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1668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719</TotalTime>
  <Words>230</Words>
  <Application>Microsoft Macintosh PowerPoint</Application>
  <PresentationFormat>On-screen Show (16:9)</PresentationFormat>
  <Paragraphs>58</Paragraphs>
  <Slides>12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PT Sans Narrow</vt:lpstr>
      <vt:lpstr>Arial Black</vt:lpstr>
      <vt:lpstr>Calibri</vt:lpstr>
      <vt:lpstr>Open Sans</vt:lpstr>
      <vt:lpstr>Arial</vt:lpstr>
      <vt:lpstr>Courier New</vt:lpstr>
      <vt:lpstr>Office Theme</vt:lpstr>
      <vt:lpstr>Tropic</vt:lpstr>
      <vt:lpstr>Go-Micro  编写微服务</vt:lpstr>
      <vt:lpstr>Micro中国站</vt:lpstr>
      <vt:lpstr>主题</vt:lpstr>
      <vt:lpstr>Go-Micro微服务组件</vt:lpstr>
      <vt:lpstr>核心组件</vt:lpstr>
      <vt:lpstr>示例架构</vt:lpstr>
      <vt:lpstr>服务类型</vt:lpstr>
      <vt:lpstr>SRV</vt:lpstr>
      <vt:lpstr>PowerPoint Presentation</vt:lpstr>
      <vt:lpstr>如何改变微服务参数</vt:lpstr>
      <vt:lpstr>Web</vt:lpstr>
      <vt:lpstr>谢谢大家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Go-Micro  框架设计</dc:title>
  <dc:creator/>
  <cp:lastModifiedBy>printfcoder@gmail.com</cp:lastModifiedBy>
  <cp:revision>78</cp:revision>
  <dcterms:created xsi:type="dcterms:W3CDTF">2019-10-08T04:43:00Z</dcterms:created>
  <dcterms:modified xsi:type="dcterms:W3CDTF">2019-12-08T16:07:51Z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2052-10.1.0.6395</vt:lpwstr>
  </property>
</Properties>
</file>